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314" r:id="rId3"/>
    <p:sldId id="319" r:id="rId4"/>
    <p:sldId id="312" r:id="rId5"/>
    <p:sldId id="313" r:id="rId6"/>
    <p:sldId id="315" r:id="rId7"/>
    <p:sldId id="317" r:id="rId8"/>
    <p:sldId id="316" r:id="rId9"/>
    <p:sldId id="318" r:id="rId10"/>
    <p:sldId id="278" r:id="rId1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4EDBBA0-4BC1-49AA-9091-EC7A77C3F7B5}">
          <p14:sldIdLst>
            <p14:sldId id="256"/>
          </p14:sldIdLst>
        </p14:section>
        <p14:section name="Untitled Section" id="{699C72E5-F7B6-4EAA-B8AA-3EC9565368F3}">
          <p14:sldIdLst>
            <p14:sldId id="314"/>
            <p14:sldId id="319"/>
            <p14:sldId id="312"/>
            <p14:sldId id="313"/>
            <p14:sldId id="315"/>
            <p14:sldId id="317"/>
            <p14:sldId id="316"/>
            <p14:sldId id="318"/>
            <p14:sldId id="278"/>
          </p14:sldIdLst>
        </p14:section>
        <p14:section name="Untitled Section" id="{44403730-F293-4C32-864F-388897D28D2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88" autoAdjust="0"/>
    <p:restoredTop sz="80995" autoAdjust="0"/>
  </p:normalViewPr>
  <p:slideViewPr>
    <p:cSldViewPr>
      <p:cViewPr varScale="1">
        <p:scale>
          <a:sx n="55" d="100"/>
          <a:sy n="55" d="100"/>
        </p:scale>
        <p:origin x="1092" y="6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5EEBADC5-968A-43B2-BD11-CAA6B69F7296}" type="datetimeFigureOut">
              <a:rPr lang="en-US" smtClean="0"/>
              <a:t>11/6/2017</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84BD5314-A375-4635-AACB-F14C51A1175A}" type="slidenum">
              <a:rPr lang="en-US" smtClean="0"/>
              <a:t>‹#›</a:t>
            </a:fld>
            <a:endParaRPr lang="en-US"/>
          </a:p>
        </p:txBody>
      </p:sp>
    </p:spTree>
    <p:extLst>
      <p:ext uri="{BB962C8B-B14F-4D97-AF65-F5344CB8AC3E}">
        <p14:creationId xmlns:p14="http://schemas.microsoft.com/office/powerpoint/2010/main" val="37834763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fld id="{8DFB84DC-7317-4C89-8998-41AA29990C79}" type="datetimeFigureOut">
              <a:rPr lang="en-US" smtClean="0"/>
              <a:t>11/6/2017</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7CE72482-CE0F-4B14-999F-B7BB20048B17}" type="slidenum">
              <a:rPr lang="en-US" smtClean="0"/>
              <a:t>‹#›</a:t>
            </a:fld>
            <a:endParaRPr lang="en-US"/>
          </a:p>
        </p:txBody>
      </p:sp>
    </p:spTree>
    <p:extLst>
      <p:ext uri="{BB962C8B-B14F-4D97-AF65-F5344CB8AC3E}">
        <p14:creationId xmlns:p14="http://schemas.microsoft.com/office/powerpoint/2010/main" val="2864066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6A89E8E-D004-4071-BF5B-17B78BCD1418}" type="datetimeFigureOut">
              <a:rPr lang="en-US" smtClean="0"/>
              <a:t>11/6/2017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2058640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A89E8E-D004-4071-BF5B-17B78BCD1418}" type="datetimeFigureOut">
              <a:rPr lang="en-US" smtClean="0"/>
              <a:t>11/6/2017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3866859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A89E8E-D004-4071-BF5B-17B78BCD1418}" type="datetimeFigureOut">
              <a:rPr lang="en-US" smtClean="0"/>
              <a:t>11/6/2017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1085715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A89E8E-D004-4071-BF5B-17B78BCD1418}" type="datetimeFigureOut">
              <a:rPr lang="en-US" smtClean="0"/>
              <a:t>11/6/2017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3600420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A89E8E-D004-4071-BF5B-17B78BCD1418}" type="datetimeFigureOut">
              <a:rPr lang="en-US" smtClean="0"/>
              <a:t>11/6/2017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1408009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6A89E8E-D004-4071-BF5B-17B78BCD1418}" type="datetimeFigureOut">
              <a:rPr lang="en-US" smtClean="0"/>
              <a:t>11/6/2017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6167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6A89E8E-D004-4071-BF5B-17B78BCD1418}" type="datetimeFigureOut">
              <a:rPr lang="en-US" smtClean="0"/>
              <a:t>11/6/2017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1563308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6A89E8E-D004-4071-BF5B-17B78BCD1418}" type="datetimeFigureOut">
              <a:rPr lang="en-US" smtClean="0"/>
              <a:t>11/6/2017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959095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A89E8E-D004-4071-BF5B-17B78BCD1418}" type="datetimeFigureOut">
              <a:rPr lang="en-US" smtClean="0"/>
              <a:t>11/6/2017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2472711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A89E8E-D004-4071-BF5B-17B78BCD1418}" type="datetimeFigureOut">
              <a:rPr lang="en-US" smtClean="0"/>
              <a:t>11/6/2017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1199405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A89E8E-D004-4071-BF5B-17B78BCD1418}" type="datetimeFigureOut">
              <a:rPr lang="en-US" smtClean="0"/>
              <a:t>11/6/2017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526910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A89E8E-D004-4071-BF5B-17B78BCD1418}" type="datetimeFigureOut">
              <a:rPr lang="en-US" smtClean="0"/>
              <a:t>11/6/2017</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437C9B-F1AC-45ED-9E1B-FA9853D89141}" type="slidenum">
              <a:rPr lang="en-US" smtClean="0"/>
              <a:t>‹#›</a:t>
            </a:fld>
            <a:endParaRPr lang="en-US"/>
          </a:p>
        </p:txBody>
      </p:sp>
    </p:spTree>
    <p:extLst>
      <p:ext uri="{BB962C8B-B14F-4D97-AF65-F5344CB8AC3E}">
        <p14:creationId xmlns:p14="http://schemas.microsoft.com/office/powerpoint/2010/main" val="3998399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2826"/>
            <a:ext cx="7772400" cy="1146174"/>
          </a:xfrm>
        </p:spPr>
        <p:txBody>
          <a:bodyPr>
            <a:normAutofit fontScale="90000"/>
          </a:bodyPr>
          <a:lstStyle/>
          <a:p>
            <a:r>
              <a:rPr lang="en-US" sz="3600" dirty="0" err="1"/>
              <a:t>NCCoC</a:t>
            </a:r>
            <a:r>
              <a:rPr lang="en-US" sz="3600" dirty="0"/>
              <a:t> Quarterly Meeting Fayetteville</a:t>
            </a:r>
            <a:br>
              <a:rPr lang="en-US" sz="3600" dirty="0"/>
            </a:br>
            <a:r>
              <a:rPr lang="en-US" sz="3600" dirty="0"/>
              <a:t>November 2017</a:t>
            </a:r>
          </a:p>
        </p:txBody>
      </p:sp>
      <p:sp>
        <p:nvSpPr>
          <p:cNvPr id="3" name="Subtitle 2"/>
          <p:cNvSpPr>
            <a:spLocks noGrp="1"/>
          </p:cNvSpPr>
          <p:nvPr>
            <p:ph type="subTitle" idx="1"/>
          </p:nvPr>
        </p:nvSpPr>
        <p:spPr>
          <a:xfrm>
            <a:off x="609600" y="3429000"/>
            <a:ext cx="8001000" cy="762000"/>
          </a:xfrm>
        </p:spPr>
        <p:txBody>
          <a:bodyPr>
            <a:noAutofit/>
          </a:bodyPr>
          <a:lstStyle/>
          <a:p>
            <a:r>
              <a:rPr lang="en-US" sz="3600" b="1" dirty="0" err="1">
                <a:solidFill>
                  <a:srgbClr val="00B050"/>
                </a:solidFill>
              </a:rPr>
              <a:t>NCCoC</a:t>
            </a:r>
            <a:r>
              <a:rPr lang="en-US" sz="3600" b="1" dirty="0">
                <a:solidFill>
                  <a:srgbClr val="00B050"/>
                </a:solidFill>
              </a:rPr>
              <a:t> Plans for 2018</a:t>
            </a:r>
          </a:p>
        </p:txBody>
      </p:sp>
      <p:sp>
        <p:nvSpPr>
          <p:cNvPr id="4" name="TextBox 3"/>
          <p:cNvSpPr txBox="1"/>
          <p:nvPr/>
        </p:nvSpPr>
        <p:spPr>
          <a:xfrm>
            <a:off x="914400" y="4191000"/>
            <a:ext cx="7340600" cy="1569660"/>
          </a:xfrm>
          <a:prstGeom prst="rect">
            <a:avLst/>
          </a:prstGeom>
          <a:noFill/>
          <a:ln w="38100" cmpd="sng">
            <a:solidFill>
              <a:schemeClr val="accent2">
                <a:lumMod val="75000"/>
              </a:schemeClr>
            </a:solidFill>
          </a:ln>
        </p:spPr>
        <p:txBody>
          <a:bodyPr wrap="square" rtlCol="0">
            <a:spAutoFit/>
          </a:bodyPr>
          <a:lstStyle/>
          <a:p>
            <a:r>
              <a:rPr lang="en-US" sz="2400" cap="small" dirty="0"/>
              <a:t>Purpose:</a:t>
            </a:r>
          </a:p>
          <a:p>
            <a:pPr marL="742950" lvl="1" indent="-285750">
              <a:buFont typeface="Arial" panose="020B0604020202020204" pitchFamily="34" charset="0"/>
              <a:buChar char="•"/>
            </a:pPr>
            <a:r>
              <a:rPr lang="en-US" sz="2400" cap="small" dirty="0"/>
              <a:t>Set Goals for 2018,9</a:t>
            </a:r>
          </a:p>
          <a:p>
            <a:pPr marL="742950" lvl="1" indent="-285750">
              <a:buFont typeface="Arial" panose="020B0604020202020204" pitchFamily="34" charset="0"/>
              <a:buChar char="•"/>
            </a:pPr>
            <a:r>
              <a:rPr lang="en-US" sz="2400" cap="small" dirty="0"/>
              <a:t>Review Council Organization</a:t>
            </a:r>
          </a:p>
          <a:p>
            <a:pPr marL="742950" lvl="1" indent="-285750">
              <a:buFont typeface="Arial" panose="020B0604020202020204" pitchFamily="34" charset="0"/>
              <a:buChar char="•"/>
            </a:pPr>
            <a:r>
              <a:rPr lang="en-US" sz="2400" cap="small" dirty="0"/>
              <a:t>Gather Feedback for Success</a:t>
            </a:r>
          </a:p>
        </p:txBody>
      </p:sp>
      <p:pic>
        <p:nvPicPr>
          <p:cNvPr id="2051" name="Picture 3" descr="C:\Users\David\AppData\Local\Microsoft\Windows\Temporary Internet Files\Content.Outlook\0JE87LLL\MOAA-NC slogan clea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55800" y="76200"/>
            <a:ext cx="5257800" cy="23375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1746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7400" y="2286000"/>
            <a:ext cx="5562600" cy="1323439"/>
          </a:xfrm>
          <a:prstGeom prst="rect">
            <a:avLst/>
          </a:prstGeom>
          <a:noFill/>
          <a:effectLst>
            <a:outerShdw blurRad="50800" dist="38100" algn="l" rotWithShape="0">
              <a:schemeClr val="accent2">
                <a:alpha val="40000"/>
              </a:schemeClr>
            </a:outerShdw>
          </a:effectLst>
        </p:spPr>
        <p:txBody>
          <a:bodyPr wrap="square" rtlCol="0">
            <a:spAutoFit/>
          </a:bodyPr>
          <a:lstStyle/>
          <a:p>
            <a:pPr algn="ctr"/>
            <a:r>
              <a:rPr lang="en-US" sz="8000" b="1" u="sng" dirty="0">
                <a:ln w="18000">
                  <a:solidFill>
                    <a:schemeClr val="accent2">
                      <a:satMod val="140000"/>
                    </a:schemeClr>
                  </a:solidFill>
                  <a:prstDash val="solid"/>
                  <a:miter lim="800000"/>
                </a:ln>
                <a:noFill/>
                <a:effectLst>
                  <a:outerShdw blurRad="25500" dist="23000" dir="7020000" algn="tl">
                    <a:srgbClr val="000000">
                      <a:alpha val="50000"/>
                    </a:srgbClr>
                  </a:outerShdw>
                </a:effectLst>
              </a:rPr>
              <a:t>Questions?</a:t>
            </a:r>
          </a:p>
        </p:txBody>
      </p:sp>
      <p:pic>
        <p:nvPicPr>
          <p:cNvPr id="5124" name="Picture 4" descr="C:\Users\David\AppData\Local\Microsoft\Windows\Temporary Internet Files\Content.IE5\Y848SQW7\MC900156053[1].wmf"/>
          <p:cNvPicPr>
            <a:picLocks noChangeAspect="1" noChangeArrowheads="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591300" y="4038600"/>
            <a:ext cx="2057400" cy="2350255"/>
          </a:xfrm>
          <a:prstGeom prst="rect">
            <a:avLst/>
          </a:prstGeom>
          <a:noFill/>
          <a:extLst>
            <a:ext uri="{909E8E84-426E-40DD-AFC4-6F175D3DCCD1}">
              <a14:hiddenFill xmlns:a14="http://schemas.microsoft.com/office/drawing/2010/main">
                <a:solidFill>
                  <a:srgbClr val="FFFFFF"/>
                </a:solidFill>
              </a14:hiddenFill>
            </a:ext>
          </a:extLst>
        </p:spPr>
      </p:pic>
      <p:pic>
        <p:nvPicPr>
          <p:cNvPr id="5125" name="Picture 5" descr="C:\Users\David\AppData\Local\Microsoft\Windows\Temporary Internet Files\Content.IE5\P3MV62QZ\MM900178141[1].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81000" y="381000"/>
            <a:ext cx="2362200" cy="25984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7581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Council Organization</a:t>
            </a:r>
          </a:p>
        </p:txBody>
      </p:sp>
      <p:sp>
        <p:nvSpPr>
          <p:cNvPr id="3" name="Content Placeholder 2"/>
          <p:cNvSpPr>
            <a:spLocks noGrp="1"/>
          </p:cNvSpPr>
          <p:nvPr>
            <p:ph idx="1"/>
          </p:nvPr>
        </p:nvSpPr>
        <p:spPr>
          <a:xfrm>
            <a:off x="457200" y="1219200"/>
            <a:ext cx="8229600" cy="5638800"/>
          </a:xfrm>
        </p:spPr>
        <p:txBody>
          <a:bodyPr>
            <a:noAutofit/>
          </a:bodyPr>
          <a:lstStyle/>
          <a:p>
            <a:pPr marL="0" indent="0">
              <a:buNone/>
            </a:pPr>
            <a:r>
              <a:rPr lang="en-US" sz="1600" dirty="0"/>
              <a:t>President</a:t>
            </a:r>
          </a:p>
          <a:p>
            <a:pPr lvl="1"/>
            <a:r>
              <a:rPr lang="en-US" sz="1600" dirty="0"/>
              <a:t>CAPT David Lee, USNR, Ret</a:t>
            </a:r>
          </a:p>
          <a:p>
            <a:pPr marL="0" indent="0">
              <a:buNone/>
            </a:pPr>
            <a:r>
              <a:rPr lang="en-US" sz="1600" dirty="0"/>
              <a:t>VPs</a:t>
            </a:r>
          </a:p>
          <a:p>
            <a:pPr lvl="1"/>
            <a:r>
              <a:rPr lang="en-US" sz="1600" dirty="0"/>
              <a:t>LCOL Greg Chase, USAF, Ret (Legislative )</a:t>
            </a:r>
          </a:p>
          <a:p>
            <a:pPr lvl="1"/>
            <a:r>
              <a:rPr lang="en-US" sz="1600" dirty="0"/>
              <a:t>COL Jim </a:t>
            </a:r>
            <a:r>
              <a:rPr lang="en-US" sz="1600" dirty="0" err="1"/>
              <a:t>Brumit</a:t>
            </a:r>
            <a:r>
              <a:rPr lang="en-US" sz="1600" dirty="0"/>
              <a:t>, USA, Ret</a:t>
            </a:r>
          </a:p>
          <a:p>
            <a:pPr lvl="1"/>
            <a:r>
              <a:rPr lang="en-US" sz="1600" dirty="0"/>
              <a:t>CDR Ron </a:t>
            </a:r>
            <a:r>
              <a:rPr lang="en-US" sz="1600" dirty="0" err="1"/>
              <a:t>Wilsbach</a:t>
            </a:r>
            <a:r>
              <a:rPr lang="en-US" sz="1600" dirty="0"/>
              <a:t>, USN, Ret</a:t>
            </a:r>
          </a:p>
          <a:p>
            <a:pPr marL="0" indent="0">
              <a:buNone/>
            </a:pPr>
            <a:r>
              <a:rPr lang="en-US" sz="1600" dirty="0"/>
              <a:t>Treasurer</a:t>
            </a:r>
          </a:p>
          <a:p>
            <a:pPr lvl="1"/>
            <a:r>
              <a:rPr lang="en-US" sz="1600" dirty="0"/>
              <a:t>COL Gary </a:t>
            </a:r>
            <a:r>
              <a:rPr lang="en-US" sz="1600" dirty="0" err="1"/>
              <a:t>Marlar</a:t>
            </a:r>
            <a:endParaRPr lang="en-US" sz="1600" dirty="0"/>
          </a:p>
          <a:p>
            <a:pPr marL="0" indent="0">
              <a:buNone/>
            </a:pPr>
            <a:r>
              <a:rPr lang="en-US" sz="1600" dirty="0"/>
              <a:t>Secretary and Staff</a:t>
            </a:r>
          </a:p>
          <a:p>
            <a:pPr lvl="1"/>
            <a:r>
              <a:rPr lang="en-US" sz="1600" dirty="0"/>
              <a:t>CDR Carol </a:t>
            </a:r>
            <a:r>
              <a:rPr lang="en-US" sz="1600" dirty="0" err="1"/>
              <a:t>Alljets</a:t>
            </a:r>
            <a:r>
              <a:rPr lang="en-US" sz="1600" dirty="0"/>
              <a:t>, USN, Ret</a:t>
            </a:r>
          </a:p>
          <a:p>
            <a:pPr lvl="1"/>
            <a:r>
              <a:rPr lang="en-US" sz="1600" dirty="0"/>
              <a:t>CPO Gary </a:t>
            </a:r>
            <a:r>
              <a:rPr lang="en-US" sz="1600" dirty="0" err="1"/>
              <a:t>Alljets</a:t>
            </a:r>
            <a:r>
              <a:rPr lang="en-US" sz="1600" dirty="0"/>
              <a:t>, USN</a:t>
            </a:r>
          </a:p>
          <a:p>
            <a:pPr marL="0" indent="0">
              <a:buNone/>
            </a:pPr>
            <a:r>
              <a:rPr lang="en-US" sz="1600" dirty="0"/>
              <a:t>Newsletter Editor</a:t>
            </a:r>
          </a:p>
          <a:p>
            <a:pPr lvl="1"/>
            <a:r>
              <a:rPr lang="en-US" sz="1600" dirty="0"/>
              <a:t>CPT Mark Beymer, USMC</a:t>
            </a:r>
          </a:p>
          <a:p>
            <a:pPr marL="0" indent="0">
              <a:buNone/>
            </a:pPr>
            <a:r>
              <a:rPr lang="en-US" sz="1600" dirty="0"/>
              <a:t>Past President, Web Master</a:t>
            </a:r>
          </a:p>
          <a:p>
            <a:pPr lvl="1"/>
            <a:r>
              <a:rPr lang="en-US" sz="1600" dirty="0"/>
              <a:t>CAPT Doug Ehrhardt, USN, Ret</a:t>
            </a:r>
          </a:p>
          <a:p>
            <a:pPr marL="0" indent="0">
              <a:buNone/>
            </a:pPr>
            <a:r>
              <a:rPr lang="en-US" sz="1600" dirty="0"/>
              <a:t>Ex-Past President</a:t>
            </a:r>
          </a:p>
          <a:p>
            <a:pPr lvl="1"/>
            <a:r>
              <a:rPr lang="en-US" sz="1600" dirty="0"/>
              <a:t>COL Jeri Graham, USANC, Ret</a:t>
            </a:r>
          </a:p>
        </p:txBody>
      </p:sp>
      <p:pic>
        <p:nvPicPr>
          <p:cNvPr id="2053" name="Picture 5" descr="C:\Users\David\AppData\Local\Microsoft\Windows\Temporary Internet Files\Content.IE5\FANIV9NY\imperial_japanese_army_marching_by_saudixjapan-d63xagu[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9250" y="3124200"/>
            <a:ext cx="3048000" cy="1809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4451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NC Council?</a:t>
            </a:r>
          </a:p>
        </p:txBody>
      </p:sp>
      <p:sp>
        <p:nvSpPr>
          <p:cNvPr id="3" name="Content Placeholder 2"/>
          <p:cNvSpPr>
            <a:spLocks noGrp="1"/>
          </p:cNvSpPr>
          <p:nvPr>
            <p:ph idx="1"/>
          </p:nvPr>
        </p:nvSpPr>
        <p:spPr/>
        <p:txBody>
          <a:bodyPr>
            <a:normAutofit fontScale="70000" lnSpcReduction="20000"/>
          </a:bodyPr>
          <a:lstStyle/>
          <a:p>
            <a:r>
              <a:rPr lang="en-US" dirty="0"/>
              <a:t>NC boasts 10% of it’s working adults have a connection to the military presence in NC</a:t>
            </a:r>
          </a:p>
          <a:p>
            <a:r>
              <a:rPr lang="en-US" dirty="0"/>
              <a:t>There are 800,000 veterans in NC</a:t>
            </a:r>
          </a:p>
          <a:p>
            <a:r>
              <a:rPr lang="en-US" dirty="0"/>
              <a:t>Active duty military counts for 102,000</a:t>
            </a:r>
          </a:p>
          <a:p>
            <a:r>
              <a:rPr lang="en-US" dirty="0"/>
              <a:t>Bases (2015)</a:t>
            </a:r>
          </a:p>
          <a:p>
            <a:pPr lvl="1"/>
            <a:r>
              <a:rPr lang="en-US" dirty="0"/>
              <a:t>FT Bragg, Pope AFB			               47,600</a:t>
            </a:r>
          </a:p>
          <a:p>
            <a:pPr lvl="1"/>
            <a:r>
              <a:rPr lang="en-US" dirty="0"/>
              <a:t>Camp Lejeune				33,500</a:t>
            </a:r>
          </a:p>
          <a:p>
            <a:pPr lvl="1"/>
            <a:r>
              <a:rPr lang="en-US" dirty="0"/>
              <a:t>Cherry Point				 7,600</a:t>
            </a:r>
          </a:p>
          <a:p>
            <a:pPr lvl="1"/>
            <a:r>
              <a:rPr lang="en-US" dirty="0"/>
              <a:t>New River MCAS				 5,600</a:t>
            </a:r>
          </a:p>
          <a:p>
            <a:pPr lvl="1"/>
            <a:r>
              <a:rPr lang="en-US" dirty="0"/>
              <a:t>Seymour Johnson AFB			 4,200</a:t>
            </a:r>
          </a:p>
          <a:p>
            <a:pPr lvl="1"/>
            <a:r>
              <a:rPr lang="en-US" dirty="0"/>
              <a:t>US Coast Guard Base			 1,600</a:t>
            </a:r>
          </a:p>
          <a:p>
            <a:pPr lvl="1"/>
            <a:r>
              <a:rPr lang="en-US" dirty="0"/>
              <a:t>Sunny Point Military Ocean Terminal	                  &lt;100</a:t>
            </a:r>
          </a:p>
          <a:p>
            <a:pPr lvl="1"/>
            <a:r>
              <a:rPr lang="en-US" dirty="0"/>
              <a:t>National Guard has 100 facilities 		11,700</a:t>
            </a:r>
          </a:p>
          <a:p>
            <a:pPr lvl="1"/>
            <a:r>
              <a:rPr lang="en-US" dirty="0"/>
              <a:t>US Coast Guard Stations on NC Coast</a:t>
            </a:r>
          </a:p>
          <a:p>
            <a:pPr lvl="1"/>
            <a:endParaRPr lang="en-US" dirty="0"/>
          </a:p>
        </p:txBody>
      </p:sp>
      <p:sp>
        <p:nvSpPr>
          <p:cNvPr id="4" name="TextBox 3"/>
          <p:cNvSpPr txBox="1"/>
          <p:nvPr/>
        </p:nvSpPr>
        <p:spPr>
          <a:xfrm>
            <a:off x="228600" y="6172200"/>
            <a:ext cx="8458200" cy="523220"/>
          </a:xfrm>
          <a:prstGeom prst="rect">
            <a:avLst/>
          </a:prstGeom>
          <a:noFill/>
        </p:spPr>
        <p:txBody>
          <a:bodyPr wrap="square" rtlCol="0">
            <a:spAutoFit/>
          </a:bodyPr>
          <a:lstStyle/>
          <a:p>
            <a:pPr algn="ctr"/>
            <a:r>
              <a:rPr lang="en-US" sz="2800" dirty="0">
                <a:effectLst>
                  <a:outerShdw blurRad="38100" dist="38100" dir="2700000" algn="tl">
                    <a:srgbClr val="000000">
                      <a:alpha val="43137"/>
                    </a:srgbClr>
                  </a:outerShdw>
                </a:effectLst>
              </a:rPr>
              <a:t>NC Needs to Maintain It’s Military Friendly Designation</a:t>
            </a:r>
          </a:p>
        </p:txBody>
      </p:sp>
      <p:pic>
        <p:nvPicPr>
          <p:cNvPr id="7171" name="Picture 3" descr="C:\Users\David\AppData\Local\Microsoft\Windows\Temporary Internet Files\Content.IE5\WR55KWCQ\ShakeHandsSmall[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96272" y="3810000"/>
            <a:ext cx="1390528"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0712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2018,9 Council Direction</a:t>
            </a:r>
          </a:p>
        </p:txBody>
      </p:sp>
      <p:sp>
        <p:nvSpPr>
          <p:cNvPr id="3" name="Content Placeholder 2"/>
          <p:cNvSpPr>
            <a:spLocks noGrp="1"/>
          </p:cNvSpPr>
          <p:nvPr>
            <p:ph idx="1"/>
          </p:nvPr>
        </p:nvSpPr>
        <p:spPr/>
        <p:txBody>
          <a:bodyPr/>
          <a:lstStyle/>
          <a:p>
            <a:r>
              <a:rPr lang="en-US" dirty="0"/>
              <a:t>Focus on Chapters, Membership</a:t>
            </a:r>
          </a:p>
          <a:p>
            <a:pPr lvl="1"/>
            <a:r>
              <a:rPr lang="en-US" dirty="0"/>
              <a:t>Decline in Membership</a:t>
            </a:r>
          </a:p>
          <a:p>
            <a:pPr lvl="1"/>
            <a:r>
              <a:rPr lang="en-US" dirty="0"/>
              <a:t>Losing Chapters</a:t>
            </a:r>
          </a:p>
          <a:p>
            <a:r>
              <a:rPr lang="en-US" dirty="0"/>
              <a:t>Continue Support of Legislative</a:t>
            </a:r>
          </a:p>
          <a:p>
            <a:pPr lvl="1"/>
            <a:r>
              <a:rPr lang="en-US" dirty="0"/>
              <a:t>NC Vets Initiatives</a:t>
            </a:r>
          </a:p>
          <a:p>
            <a:pPr lvl="1"/>
            <a:r>
              <a:rPr lang="en-US" dirty="0"/>
              <a:t>4</a:t>
            </a:r>
            <a:r>
              <a:rPr lang="en-US" baseline="30000" dirty="0"/>
              <a:t>th</a:t>
            </a:r>
            <a:r>
              <a:rPr lang="en-US" dirty="0"/>
              <a:t> Branch</a:t>
            </a:r>
          </a:p>
          <a:p>
            <a:pPr lvl="1"/>
            <a:r>
              <a:rPr lang="en-US" dirty="0"/>
              <a:t>MOAA National</a:t>
            </a:r>
          </a:p>
          <a:p>
            <a:r>
              <a:rPr lang="en-US" dirty="0"/>
              <a:t>Maintain Strong Communications Processes</a:t>
            </a:r>
          </a:p>
          <a:p>
            <a:pPr lvl="1"/>
            <a:endParaRPr lang="en-US" dirty="0"/>
          </a:p>
        </p:txBody>
      </p:sp>
      <p:pic>
        <p:nvPicPr>
          <p:cNvPr id="1027" name="Picture 3" descr="C:\Users\David\AppData\Local\Microsoft\Windows\Temporary Internet Files\Content.IE5\Y848SQW7\wsnaccad-SIGN-POST[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2057400"/>
            <a:ext cx="1648301" cy="2590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0398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NCCoC</a:t>
            </a:r>
            <a:r>
              <a:rPr lang="en-US" dirty="0"/>
              <a:t> Goals 2018, 2019</a:t>
            </a:r>
          </a:p>
        </p:txBody>
      </p:sp>
      <p:sp>
        <p:nvSpPr>
          <p:cNvPr id="4" name="Content Placeholder 3"/>
          <p:cNvSpPr>
            <a:spLocks noGrp="1"/>
          </p:cNvSpPr>
          <p:nvPr>
            <p:ph sz="half" idx="1"/>
          </p:nvPr>
        </p:nvSpPr>
        <p:spPr>
          <a:xfrm>
            <a:off x="457200" y="1600201"/>
            <a:ext cx="4038600" cy="5029199"/>
          </a:xfrm>
        </p:spPr>
        <p:txBody>
          <a:bodyPr>
            <a:normAutofit fontScale="62500" lnSpcReduction="20000"/>
          </a:bodyPr>
          <a:lstStyle/>
          <a:p>
            <a:pPr marL="0" indent="0">
              <a:buNone/>
            </a:pPr>
            <a:r>
              <a:rPr lang="en-US" dirty="0"/>
              <a:t>Membership</a:t>
            </a:r>
          </a:p>
          <a:p>
            <a:r>
              <a:rPr lang="en-US" dirty="0"/>
              <a:t>Increase Membership 10% per year</a:t>
            </a:r>
          </a:p>
          <a:p>
            <a:r>
              <a:rPr lang="en-US" dirty="0"/>
              <a:t>Implement Best Practice Sharing at Council Meetings</a:t>
            </a:r>
          </a:p>
          <a:p>
            <a:r>
              <a:rPr lang="en-US" dirty="0"/>
              <a:t>Address Succession issues</a:t>
            </a:r>
          </a:p>
          <a:p>
            <a:r>
              <a:rPr lang="en-US" dirty="0"/>
              <a:t>Evaluate Chapter training needs, develop plan</a:t>
            </a:r>
          </a:p>
          <a:p>
            <a:pPr marL="0" indent="0">
              <a:buNone/>
            </a:pPr>
            <a:r>
              <a:rPr lang="en-US" dirty="0"/>
              <a:t>Organization/Communications</a:t>
            </a:r>
          </a:p>
          <a:p>
            <a:r>
              <a:rPr lang="en-US" dirty="0"/>
              <a:t>Organize Chapters in regional groups</a:t>
            </a:r>
          </a:p>
          <a:p>
            <a:r>
              <a:rPr lang="en-US" dirty="0"/>
              <a:t>Get to 80% reporting</a:t>
            </a:r>
          </a:p>
          <a:p>
            <a:r>
              <a:rPr lang="en-US" dirty="0"/>
              <a:t>Implement committees as appropriate</a:t>
            </a:r>
          </a:p>
          <a:p>
            <a:r>
              <a:rPr lang="en-US" dirty="0"/>
              <a:t>Conduct conference call Council meetings, 1/</a:t>
            </a:r>
            <a:r>
              <a:rPr lang="en-US" dirty="0" err="1"/>
              <a:t>qtr</a:t>
            </a:r>
            <a:endParaRPr lang="en-US" dirty="0"/>
          </a:p>
          <a:p>
            <a:r>
              <a:rPr lang="en-US" dirty="0"/>
              <a:t>Maintain Web, Newsletters</a:t>
            </a:r>
          </a:p>
          <a:p>
            <a:endParaRPr lang="en-US" dirty="0"/>
          </a:p>
        </p:txBody>
      </p:sp>
      <p:sp>
        <p:nvSpPr>
          <p:cNvPr id="5" name="Content Placeholder 4"/>
          <p:cNvSpPr>
            <a:spLocks noGrp="1"/>
          </p:cNvSpPr>
          <p:nvPr>
            <p:ph sz="half" idx="2"/>
          </p:nvPr>
        </p:nvSpPr>
        <p:spPr>
          <a:xfrm>
            <a:off x="4648200" y="1600201"/>
            <a:ext cx="4038600" cy="3581399"/>
          </a:xfrm>
        </p:spPr>
        <p:txBody>
          <a:bodyPr>
            <a:normAutofit fontScale="62500" lnSpcReduction="20000"/>
          </a:bodyPr>
          <a:lstStyle/>
          <a:p>
            <a:pPr marL="0" indent="0">
              <a:buNone/>
            </a:pPr>
            <a:r>
              <a:rPr lang="en-US" dirty="0"/>
              <a:t>NC Legislative</a:t>
            </a:r>
          </a:p>
          <a:p>
            <a:r>
              <a:rPr lang="en-US" dirty="0"/>
              <a:t>Support 4</a:t>
            </a:r>
            <a:r>
              <a:rPr lang="en-US" baseline="30000" dirty="0"/>
              <a:t>th</a:t>
            </a:r>
            <a:r>
              <a:rPr lang="en-US" dirty="0"/>
              <a:t> Branch</a:t>
            </a:r>
          </a:p>
          <a:p>
            <a:r>
              <a:rPr lang="en-US" dirty="0"/>
              <a:t>Attend NC Legislative Vets Day</a:t>
            </a:r>
          </a:p>
          <a:p>
            <a:r>
              <a:rPr lang="en-US" dirty="0"/>
              <a:t>Maintain close contact with key legislative reps, through chapters</a:t>
            </a:r>
          </a:p>
          <a:p>
            <a:pPr marL="0" indent="0">
              <a:buNone/>
            </a:pPr>
            <a:r>
              <a:rPr lang="en-US" dirty="0"/>
              <a:t>MOAA National</a:t>
            </a:r>
          </a:p>
          <a:p>
            <a:r>
              <a:rPr lang="en-US" dirty="0"/>
              <a:t>Attend Symposium in Columbia, SC</a:t>
            </a:r>
          </a:p>
          <a:p>
            <a:r>
              <a:rPr lang="en-US" dirty="0"/>
              <a:t>Storm the Hill</a:t>
            </a:r>
          </a:p>
          <a:p>
            <a:r>
              <a:rPr lang="en-US" dirty="0"/>
              <a:t>Respond to legislative contact requests</a:t>
            </a:r>
          </a:p>
          <a:p>
            <a:r>
              <a:rPr lang="en-US" dirty="0"/>
              <a:t>Maintain emphasis on 4/5 Star Chapter Recognition</a:t>
            </a:r>
          </a:p>
          <a:p>
            <a:endParaRPr lang="en-US" dirty="0"/>
          </a:p>
        </p:txBody>
      </p:sp>
      <p:pic>
        <p:nvPicPr>
          <p:cNvPr id="3074" name="Picture 2" descr="C:\Users\David\AppData\Local\Microsoft\Windows\Temporary Internet Files\Content.IE5\KL23U5I4\BullsEyeTargetSuccess[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53100" y="4876800"/>
            <a:ext cx="16002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0669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descr="C:\Users\David\AppData\Local\Microsoft\Windows\Temporary Internet Files\Content.IE5\RA1BNQKG\_new_organizational.bmp[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2200" y="5410200"/>
            <a:ext cx="1676400" cy="12573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p:txBody>
          <a:bodyPr/>
          <a:lstStyle/>
          <a:p>
            <a:r>
              <a:rPr lang="en-US" dirty="0"/>
              <a:t>Regional Chapter Organization</a:t>
            </a:r>
          </a:p>
        </p:txBody>
      </p:sp>
      <p:sp>
        <p:nvSpPr>
          <p:cNvPr id="6" name="Content Placeholder 5"/>
          <p:cNvSpPr>
            <a:spLocks noGrp="1"/>
          </p:cNvSpPr>
          <p:nvPr>
            <p:ph sz="half" idx="1"/>
          </p:nvPr>
        </p:nvSpPr>
        <p:spPr/>
        <p:txBody>
          <a:bodyPr>
            <a:normAutofit fontScale="92500" lnSpcReduction="20000"/>
          </a:bodyPr>
          <a:lstStyle/>
          <a:p>
            <a:pPr marL="0" indent="0">
              <a:buNone/>
            </a:pPr>
            <a:r>
              <a:rPr lang="en-US" dirty="0"/>
              <a:t>Eastern</a:t>
            </a:r>
          </a:p>
          <a:p>
            <a:r>
              <a:rPr lang="en-US" dirty="0"/>
              <a:t>NC02 Coastal Carolina</a:t>
            </a:r>
          </a:p>
          <a:p>
            <a:r>
              <a:rPr lang="en-US" dirty="0"/>
              <a:t>NC03 Eastern Carolina</a:t>
            </a:r>
          </a:p>
          <a:p>
            <a:r>
              <a:rPr lang="en-US" dirty="0"/>
              <a:t>NC07 SE N Carolina</a:t>
            </a:r>
          </a:p>
          <a:p>
            <a:r>
              <a:rPr lang="en-US" dirty="0"/>
              <a:t>NC17 First Flight</a:t>
            </a:r>
          </a:p>
          <a:p>
            <a:pPr marL="0" indent="0">
              <a:buNone/>
            </a:pPr>
            <a:r>
              <a:rPr lang="en-US" dirty="0" err="1"/>
              <a:t>Sandhills</a:t>
            </a:r>
            <a:endParaRPr lang="en-US" dirty="0"/>
          </a:p>
          <a:p>
            <a:r>
              <a:rPr lang="en-US" dirty="0"/>
              <a:t>NC01 Cape Fear</a:t>
            </a:r>
          </a:p>
          <a:p>
            <a:r>
              <a:rPr lang="en-US" dirty="0"/>
              <a:t>NC06 </a:t>
            </a:r>
            <a:r>
              <a:rPr lang="en-US" dirty="0" err="1"/>
              <a:t>Sandhills</a:t>
            </a:r>
            <a:endParaRPr lang="en-US" dirty="0"/>
          </a:p>
          <a:p>
            <a:r>
              <a:rPr lang="en-US" dirty="0"/>
              <a:t>NC09 Triangle</a:t>
            </a:r>
          </a:p>
          <a:p>
            <a:r>
              <a:rPr lang="en-US" dirty="0"/>
              <a:t>NC12 Durham Orange</a:t>
            </a:r>
          </a:p>
          <a:p>
            <a:endParaRPr lang="en-US" dirty="0"/>
          </a:p>
        </p:txBody>
      </p:sp>
      <p:sp>
        <p:nvSpPr>
          <p:cNvPr id="7" name="Content Placeholder 6"/>
          <p:cNvSpPr>
            <a:spLocks noGrp="1"/>
          </p:cNvSpPr>
          <p:nvPr>
            <p:ph sz="half" idx="2"/>
          </p:nvPr>
        </p:nvSpPr>
        <p:spPr/>
        <p:txBody>
          <a:bodyPr>
            <a:normAutofit fontScale="92500" lnSpcReduction="20000"/>
          </a:bodyPr>
          <a:lstStyle/>
          <a:p>
            <a:pPr marL="0" indent="0">
              <a:buNone/>
            </a:pPr>
            <a:r>
              <a:rPr lang="en-US" dirty="0"/>
              <a:t>Piedmont</a:t>
            </a:r>
          </a:p>
          <a:p>
            <a:r>
              <a:rPr lang="en-US" dirty="0"/>
              <a:t>NC04 Charlotte </a:t>
            </a:r>
            <a:r>
              <a:rPr lang="en-US" dirty="0" err="1"/>
              <a:t>Metrolina</a:t>
            </a:r>
            <a:endParaRPr lang="en-US" dirty="0"/>
          </a:p>
          <a:p>
            <a:r>
              <a:rPr lang="en-US" dirty="0"/>
              <a:t>NC08 Tar Heel Central</a:t>
            </a:r>
          </a:p>
          <a:p>
            <a:r>
              <a:rPr lang="en-US" dirty="0"/>
              <a:t>NC14 LA Osborne Piedmont</a:t>
            </a:r>
          </a:p>
          <a:p>
            <a:r>
              <a:rPr lang="en-US" dirty="0"/>
              <a:t>NC20 Central Carolina</a:t>
            </a:r>
          </a:p>
          <a:p>
            <a:pPr marL="0" indent="0">
              <a:buNone/>
            </a:pPr>
            <a:r>
              <a:rPr lang="en-US" dirty="0"/>
              <a:t>Western</a:t>
            </a:r>
          </a:p>
          <a:p>
            <a:r>
              <a:rPr lang="en-US" dirty="0"/>
              <a:t>NC10 Western Carolina</a:t>
            </a:r>
          </a:p>
          <a:p>
            <a:r>
              <a:rPr lang="en-US" dirty="0"/>
              <a:t>NC11 Catawba Valley</a:t>
            </a:r>
          </a:p>
          <a:p>
            <a:r>
              <a:rPr lang="en-US" dirty="0"/>
              <a:t>NC21 High Country</a:t>
            </a:r>
          </a:p>
          <a:p>
            <a:r>
              <a:rPr lang="en-US" dirty="0"/>
              <a:t>NC22 New River</a:t>
            </a:r>
          </a:p>
        </p:txBody>
      </p:sp>
    </p:spTree>
    <p:extLst>
      <p:ext uri="{BB962C8B-B14F-4D97-AF65-F5344CB8AC3E}">
        <p14:creationId xmlns:p14="http://schemas.microsoft.com/office/powerpoint/2010/main" val="747630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Regional Groups</a:t>
            </a:r>
          </a:p>
        </p:txBody>
      </p:sp>
      <p:sp>
        <p:nvSpPr>
          <p:cNvPr id="8" name="Content Placeholder 7"/>
          <p:cNvSpPr>
            <a:spLocks noGrp="1"/>
          </p:cNvSpPr>
          <p:nvPr>
            <p:ph idx="1"/>
          </p:nvPr>
        </p:nvSpPr>
        <p:spPr/>
        <p:txBody>
          <a:bodyPr>
            <a:normAutofit fontScale="85000" lnSpcReduction="20000"/>
          </a:bodyPr>
          <a:lstStyle/>
          <a:p>
            <a:r>
              <a:rPr lang="en-US" dirty="0"/>
              <a:t>Sit together at Council Meetings</a:t>
            </a:r>
          </a:p>
          <a:p>
            <a:r>
              <a:rPr lang="en-US" dirty="0"/>
              <a:t>Share successes, issues, best practices (time provided)</a:t>
            </a:r>
          </a:p>
          <a:p>
            <a:r>
              <a:rPr lang="en-US" dirty="0"/>
              <a:t>Support each other with speakers, meetings, leadership</a:t>
            </a:r>
          </a:p>
          <a:p>
            <a:r>
              <a:rPr lang="en-US" dirty="0"/>
              <a:t>Provide reps to Council Committees</a:t>
            </a:r>
          </a:p>
          <a:p>
            <a:r>
              <a:rPr lang="en-US" dirty="0"/>
              <a:t>Report accountability</a:t>
            </a:r>
          </a:p>
          <a:p>
            <a:pPr lvl="1"/>
            <a:r>
              <a:rPr lang="en-US" dirty="0"/>
              <a:t>Council</a:t>
            </a:r>
          </a:p>
          <a:p>
            <a:pPr lvl="2"/>
            <a:r>
              <a:rPr lang="en-US" dirty="0"/>
              <a:t>Quarterly Reports</a:t>
            </a:r>
          </a:p>
          <a:p>
            <a:pPr lvl="2"/>
            <a:r>
              <a:rPr lang="en-US" dirty="0"/>
              <a:t>Officer Roster</a:t>
            </a:r>
          </a:p>
          <a:p>
            <a:pPr lvl="1"/>
            <a:r>
              <a:rPr lang="en-US" dirty="0"/>
              <a:t>MOAA</a:t>
            </a:r>
          </a:p>
          <a:p>
            <a:pPr lvl="2"/>
            <a:r>
              <a:rPr lang="en-US" dirty="0"/>
              <a:t>New Members</a:t>
            </a:r>
          </a:p>
          <a:p>
            <a:pPr lvl="2"/>
            <a:r>
              <a:rPr lang="en-US" dirty="0"/>
              <a:t>Officer Roster</a:t>
            </a:r>
          </a:p>
          <a:p>
            <a:endParaRPr lang="en-US" dirty="0"/>
          </a:p>
        </p:txBody>
      </p:sp>
      <p:pic>
        <p:nvPicPr>
          <p:cNvPr id="5122" name="Picture 2" descr="C:\Users\David\AppData\Local\Microsoft\Windows\Temporary Internet Files\Content.IE5\P3MV62QZ\board-clip-art[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4565052"/>
            <a:ext cx="2057400" cy="11920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471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04800" y="304800"/>
            <a:ext cx="8534400" cy="5867400"/>
          </a:xfrm>
        </p:spPr>
        <p:txBody>
          <a:bodyPr>
            <a:noAutofit/>
          </a:bodyPr>
          <a:lstStyle/>
          <a:p>
            <a:pPr marL="0" indent="0">
              <a:spcAft>
                <a:spcPts val="400"/>
              </a:spcAft>
              <a:buNone/>
            </a:pPr>
            <a:r>
              <a:rPr lang="en-US" sz="1600" dirty="0"/>
              <a:t>From LTCOL Greg Chase, USAF, Ret</a:t>
            </a:r>
          </a:p>
          <a:p>
            <a:pPr marL="0" indent="0">
              <a:spcAft>
                <a:spcPts val="400"/>
              </a:spcAft>
              <a:buNone/>
            </a:pPr>
            <a:r>
              <a:rPr lang="en-US" sz="1600" dirty="0"/>
              <a:t> </a:t>
            </a:r>
          </a:p>
          <a:p>
            <a:pPr marL="0" indent="0">
              <a:spcAft>
                <a:spcPts val="400"/>
              </a:spcAft>
              <a:buNone/>
            </a:pPr>
            <a:r>
              <a:rPr lang="en-US" sz="1600" dirty="0"/>
              <a:t>We took an oath to serve our country and our comrades. We have an obligation to continue doing so with whatever gifts we are given. The hardest part of our jobs will be to convince others to join the fight and continue the legacy started in the Revolutionary War by Deborah Sampson, from my home town, </a:t>
            </a:r>
            <a:r>
              <a:rPr lang="en-US" sz="1600" dirty="0" err="1"/>
              <a:t>Plympton</a:t>
            </a:r>
            <a:r>
              <a:rPr lang="en-US" sz="1600" dirty="0"/>
              <a:t>, MA. She dressed as a young soldier was wounded in the leg and shoulder in different battles and only discovered to be a female, because after treating herself, the wounds became infected and she was hospitalized.  Although commended for her service, she was soon discharged. </a:t>
            </a:r>
          </a:p>
          <a:p>
            <a:pPr marL="0" indent="0">
              <a:spcAft>
                <a:spcPts val="400"/>
              </a:spcAft>
              <a:buNone/>
            </a:pPr>
            <a:r>
              <a:rPr lang="en-US" sz="1600" dirty="0"/>
              <a:t>After the War, like many soldiers of the revolution, Sampson had difficulty trying to obtain a pension. After she campaigned unsuccessfully to secure a pension in 1790, she was finally awarded a pension in 1805, and eventually won a general service pension in 1821. Sampson died of yellow fever in April of 1827. </a:t>
            </a:r>
          </a:p>
          <a:p>
            <a:pPr marL="0" indent="0">
              <a:spcAft>
                <a:spcPts val="400"/>
              </a:spcAft>
              <a:buNone/>
            </a:pPr>
            <a:r>
              <a:rPr lang="en-US" sz="1600" dirty="0"/>
              <a:t>Her example typifies the ongoing battle to obtain and retain fair compensation and benefits for all who serve. As officers in the nation's largest and most influential association of military officers, we must continue to prosecute these efforts on behalf of those officers and enlisted who either cannot or will not speak up for themselves. We must gain ground and certainly not lose any more to politicians who would much prefer to use the taxpayers’ dollars to benefit more of their constituents rather than the country as a whole. If we don’t properly take care of our service members we will not have a military for very long, and without a strong military we cannot remain a sovereign nation. </a:t>
            </a:r>
          </a:p>
          <a:p>
            <a:pPr marL="0" indent="0">
              <a:spcAft>
                <a:spcPts val="400"/>
              </a:spcAft>
              <a:buNone/>
            </a:pPr>
            <a:r>
              <a:rPr lang="en-US" sz="1600" dirty="0"/>
              <a:t>The sad part is that most people know this, but few will act on it. </a:t>
            </a:r>
          </a:p>
          <a:p>
            <a:pPr marL="0" indent="0">
              <a:spcAft>
                <a:spcPts val="400"/>
              </a:spcAft>
              <a:buNone/>
            </a:pPr>
            <a:r>
              <a:rPr lang="en-US" sz="1600" dirty="0"/>
              <a:t>Thank you for letting me bend your ear. </a:t>
            </a:r>
          </a:p>
          <a:p>
            <a:pPr marL="0" indent="0">
              <a:spcAft>
                <a:spcPts val="400"/>
              </a:spcAft>
              <a:buNone/>
            </a:pPr>
            <a:r>
              <a:rPr lang="en-US" sz="1600" dirty="0"/>
              <a:t>Greg</a:t>
            </a:r>
          </a:p>
          <a:p>
            <a:pPr marL="0" indent="0">
              <a:spcAft>
                <a:spcPts val="400"/>
              </a:spcAft>
              <a:buNone/>
            </a:pPr>
            <a:r>
              <a:rPr lang="en-US" sz="1600" dirty="0"/>
              <a:t> </a:t>
            </a:r>
          </a:p>
        </p:txBody>
      </p:sp>
    </p:spTree>
    <p:extLst>
      <p:ext uri="{BB962C8B-B14F-4D97-AF65-F5344CB8AC3E}">
        <p14:creationId xmlns:p14="http://schemas.microsoft.com/office/powerpoint/2010/main" val="266633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a:t>
            </a:r>
          </a:p>
        </p:txBody>
      </p:sp>
      <p:sp>
        <p:nvSpPr>
          <p:cNvPr id="3" name="Content Placeholder 2"/>
          <p:cNvSpPr>
            <a:spLocks noGrp="1"/>
          </p:cNvSpPr>
          <p:nvPr>
            <p:ph idx="1"/>
          </p:nvPr>
        </p:nvSpPr>
        <p:spPr/>
        <p:txBody>
          <a:bodyPr/>
          <a:lstStyle/>
          <a:p>
            <a:r>
              <a:rPr lang="en-US" dirty="0"/>
              <a:t>Let me know about Change of Command Meetings</a:t>
            </a:r>
          </a:p>
          <a:p>
            <a:r>
              <a:rPr lang="en-US" dirty="0"/>
              <a:t>Keep issues and successes current and open</a:t>
            </a:r>
          </a:p>
          <a:p>
            <a:r>
              <a:rPr lang="en-US" dirty="0"/>
              <a:t>Recruit, recruit</a:t>
            </a:r>
          </a:p>
        </p:txBody>
      </p:sp>
      <p:pic>
        <p:nvPicPr>
          <p:cNvPr id="6147" name="Picture 3" descr="C:\Users\David\AppData\Local\Microsoft\Windows\Temporary Internet Files\Content.IE5\RA1BNQKG\Steps_up_to_the_west_door_at_Windsor_Parish_Church_-_geograph.org.uk_-_1168717[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3200" y="4111646"/>
            <a:ext cx="1828800" cy="25499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18119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9450</TotalTime>
  <Words>741</Words>
  <Application>Microsoft Office PowerPoint</Application>
  <PresentationFormat>On-screen Show (4:3)</PresentationFormat>
  <Paragraphs>116</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NCCoC Quarterly Meeting Fayetteville November 2017</vt:lpstr>
      <vt:lpstr>Council Organization</vt:lpstr>
      <vt:lpstr>Why NC Council?</vt:lpstr>
      <vt:lpstr>2018,9 Council Direction</vt:lpstr>
      <vt:lpstr>NCCoC Goals 2018, 2019</vt:lpstr>
      <vt:lpstr>Regional Chapter Organization</vt:lpstr>
      <vt:lpstr>Regional Groups</vt:lpstr>
      <vt:lpstr>PowerPoint Presentation</vt:lpstr>
      <vt:lpstr>Next Steps</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 20 Central Carolina Chapter Salisbury, Rowan County, NC</dc:title>
  <dc:creator>David</dc:creator>
  <cp:lastModifiedBy>Douglas Ehrhardt</cp:lastModifiedBy>
  <cp:revision>140</cp:revision>
  <cp:lastPrinted>2017-05-11T21:25:18Z</cp:lastPrinted>
  <dcterms:created xsi:type="dcterms:W3CDTF">2013-08-02T22:46:21Z</dcterms:created>
  <dcterms:modified xsi:type="dcterms:W3CDTF">2017-11-06T18:35:28Z</dcterms:modified>
</cp:coreProperties>
</file>